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23"/>
  </p:notesMasterIdLst>
  <p:handoutMasterIdLst>
    <p:handoutMasterId r:id="rId24"/>
  </p:handoutMasterIdLst>
  <p:sldIdLst>
    <p:sldId id="361" r:id="rId2"/>
    <p:sldId id="329" r:id="rId3"/>
    <p:sldId id="394" r:id="rId4"/>
    <p:sldId id="391" r:id="rId5"/>
    <p:sldId id="392" r:id="rId6"/>
    <p:sldId id="386" r:id="rId7"/>
    <p:sldId id="387" r:id="rId8"/>
    <p:sldId id="388" r:id="rId9"/>
    <p:sldId id="406" r:id="rId10"/>
    <p:sldId id="395" r:id="rId11"/>
    <p:sldId id="389" r:id="rId12"/>
    <p:sldId id="405" r:id="rId13"/>
    <p:sldId id="396" r:id="rId14"/>
    <p:sldId id="407" r:id="rId15"/>
    <p:sldId id="401" r:id="rId16"/>
    <p:sldId id="402" r:id="rId17"/>
    <p:sldId id="400" r:id="rId18"/>
    <p:sldId id="398" r:id="rId19"/>
    <p:sldId id="408" r:id="rId20"/>
    <p:sldId id="403" r:id="rId21"/>
    <p:sldId id="393" r:id="rId22"/>
  </p:sldIdLst>
  <p:sldSz cx="9144000" cy="6858000" type="screen4x3"/>
  <p:notesSz cx="7099300" cy="10234613"/>
  <p:defaultTextStyle>
    <a:defPPr>
      <a:defRPr lang="ru-RU"/>
    </a:defPPr>
    <a:lvl1pPr algn="l" rtl="0" eaLnBrk="0" fontAlgn="base" hangingPunct="0">
      <a:lnSpc>
        <a:spcPct val="90000"/>
      </a:lnSpc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lnSpc>
        <a:spcPct val="90000"/>
      </a:lnSpc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478">
          <p15:clr>
            <a:srgbClr val="A4A3A4"/>
          </p15:clr>
        </p15:guide>
        <p15:guide id="3" orient="horz" pos="2795">
          <p15:clr>
            <a:srgbClr val="A4A3A4"/>
          </p15:clr>
        </p15:guide>
        <p15:guide id="4" orient="horz" pos="3119">
          <p15:clr>
            <a:srgbClr val="A4A3A4"/>
          </p15:clr>
        </p15:guide>
        <p15:guide id="5" orient="horz" pos="3430">
          <p15:clr>
            <a:srgbClr val="A4A3A4"/>
          </p15:clr>
        </p15:guide>
        <p15:guide id="6" orient="horz" pos="3748">
          <p15:clr>
            <a:srgbClr val="A4A3A4"/>
          </p15:clr>
        </p15:guide>
        <p15:guide id="7" orient="horz" pos="4080">
          <p15:clr>
            <a:srgbClr val="A4A3A4"/>
          </p15:clr>
        </p15:guide>
        <p15:guide id="8" orient="horz" pos="1836">
          <p15:clr>
            <a:srgbClr val="A4A3A4"/>
          </p15:clr>
        </p15:guide>
        <p15:guide id="9" pos="2880">
          <p15:clr>
            <a:srgbClr val="A4A3A4"/>
          </p15:clr>
        </p15:guide>
        <p15:guide id="10" pos="2440">
          <p15:clr>
            <a:srgbClr val="A4A3A4"/>
          </p15:clr>
        </p15:guide>
        <p15:guide id="11" pos="3324">
          <p15:clr>
            <a:srgbClr val="A4A3A4"/>
          </p15:clr>
        </p15:guide>
        <p15:guide id="12" pos="3768">
          <p15:clr>
            <a:srgbClr val="A4A3A4"/>
          </p15:clr>
        </p15:guide>
        <p15:guide id="13" pos="4212">
          <p15:clr>
            <a:srgbClr val="A4A3A4"/>
          </p15:clr>
        </p15:guide>
        <p15:guide id="14" pos="4657">
          <p15:clr>
            <a:srgbClr val="A4A3A4"/>
          </p15:clr>
        </p15:guide>
        <p15:guide id="15" pos="5148">
          <p15:clr>
            <a:srgbClr val="A4A3A4"/>
          </p15:clr>
        </p15:guide>
        <p15:guide id="16" pos="55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00703C"/>
    <a:srgbClr val="7DC244"/>
    <a:srgbClr val="003399"/>
    <a:srgbClr val="FFFF00"/>
    <a:srgbClr val="0033CC"/>
    <a:srgbClr val="FF9900"/>
    <a:srgbClr val="F69800"/>
    <a:srgbClr val="0000CC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88566" autoAdjust="0"/>
  </p:normalViewPr>
  <p:slideViewPr>
    <p:cSldViewPr>
      <p:cViewPr varScale="1">
        <p:scale>
          <a:sx n="96" d="100"/>
          <a:sy n="96" d="100"/>
        </p:scale>
        <p:origin x="1350" y="72"/>
      </p:cViewPr>
      <p:guideLst>
        <p:guide orient="horz" pos="2160"/>
        <p:guide orient="horz" pos="2478"/>
        <p:guide orient="horz" pos="2795"/>
        <p:guide orient="horz" pos="3119"/>
        <p:guide orient="horz" pos="3430"/>
        <p:guide orient="horz" pos="3748"/>
        <p:guide orient="horz" pos="4080"/>
        <p:guide orient="horz" pos="1836"/>
        <p:guide pos="2880"/>
        <p:guide pos="2440"/>
        <p:guide pos="3324"/>
        <p:guide pos="3768"/>
        <p:guide pos="4212"/>
        <p:guide pos="4657"/>
        <p:guide pos="5148"/>
        <p:guide pos="55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36" tIns="47367" rIns="94736" bIns="47367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mtClean="0">
                <a:solidFill>
                  <a:schemeClr val="tx1"/>
                </a:solidFill>
                <a:ea typeface="ヒラギノ角ゴ Pro W3" charset="-128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939" y="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36" tIns="47367" rIns="94736" bIns="47367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mtClean="0">
                <a:solidFill>
                  <a:schemeClr val="tx1"/>
                </a:solidFill>
                <a:ea typeface="ヒラギノ角ゴ Pro W3" charset="-128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722884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36" tIns="47367" rIns="94736" bIns="47367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mtClean="0">
                <a:solidFill>
                  <a:schemeClr val="tx1"/>
                </a:solidFill>
                <a:ea typeface="ヒラギノ角ゴ Pro W3" charset="-128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939" y="9722884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36" tIns="47367" rIns="94736" bIns="47367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mtClean="0">
                <a:solidFill>
                  <a:schemeClr val="tx1"/>
                </a:solidFill>
                <a:ea typeface="ヒラギノ角ゴ Pro W3" charset="-128"/>
              </a:defRPr>
            </a:lvl1pPr>
          </a:lstStyle>
          <a:p>
            <a:pPr>
              <a:defRPr/>
            </a:pPr>
            <a:fld id="{3C7063EB-9140-47B1-81B7-12AD8E8C5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863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36" tIns="47367" rIns="94736" bIns="47367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mtClean="0">
                <a:solidFill>
                  <a:schemeClr val="tx1"/>
                </a:solidFill>
                <a:ea typeface="ヒラギノ角ゴ Pro W3" charset="-128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9" y="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36" tIns="47367" rIns="94736" bIns="47367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mtClean="0">
                <a:solidFill>
                  <a:schemeClr val="tx1"/>
                </a:solidFill>
                <a:ea typeface="ヒラギノ角ゴ Pro W3" charset="-128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36" tIns="47367" rIns="94736" bIns="473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2884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36" tIns="47367" rIns="94736" bIns="47367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mtClean="0">
                <a:solidFill>
                  <a:schemeClr val="tx1"/>
                </a:solidFill>
                <a:ea typeface="ヒラギノ角ゴ Pro W3" charset="-128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9" y="9722884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36" tIns="47367" rIns="94736" bIns="47367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mtClean="0">
                <a:solidFill>
                  <a:schemeClr val="tx1"/>
                </a:solidFill>
                <a:ea typeface="ヒラギノ角ゴ Pro W3" charset="-128"/>
              </a:defRPr>
            </a:lvl1pPr>
          </a:lstStyle>
          <a:p>
            <a:pPr>
              <a:defRPr/>
            </a:pPr>
            <a:fld id="{ACE16092-CF24-4BA5-9FBC-6401FC539D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4445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E16092-CF24-4BA5-9FBC-6401FC539D42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37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</a:pP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E16092-CF24-4BA5-9FBC-6401FC539D4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347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</a:pP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E16092-CF24-4BA5-9FBC-6401FC539D42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304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</a:pP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E16092-CF24-4BA5-9FBC-6401FC539D42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582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</a:pP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E16092-CF24-4BA5-9FBC-6401FC539D42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9259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</a:pP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E16092-CF24-4BA5-9FBC-6401FC539D4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1760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</a:pP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E16092-CF24-4BA5-9FBC-6401FC539D42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1702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</a:pP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E16092-CF24-4BA5-9FBC-6401FC539D42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5115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</a:pP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E16092-CF24-4BA5-9FBC-6401FC539D42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0871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</a:pP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E16092-CF24-4BA5-9FBC-6401FC539D42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076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</a:pP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E16092-CF24-4BA5-9FBC-6401FC539D42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254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</a:pP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E16092-CF24-4BA5-9FBC-6401FC539D4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2360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</a:pP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E16092-CF24-4BA5-9FBC-6401FC539D42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4148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</a:pP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E16092-CF24-4BA5-9FBC-6401FC539D42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661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</a:pP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E16092-CF24-4BA5-9FBC-6401FC539D4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661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</a:pP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E16092-CF24-4BA5-9FBC-6401FC539D4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978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</a:pP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E16092-CF24-4BA5-9FBC-6401FC539D4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490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</a:pP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E16092-CF24-4BA5-9FBC-6401FC539D4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161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</a:pP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E16092-CF24-4BA5-9FBC-6401FC539D4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754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</a:pP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E16092-CF24-4BA5-9FBC-6401FC539D4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781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</a:pP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E16092-CF24-4BA5-9FBC-6401FC539D4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077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100" y="1268413"/>
            <a:ext cx="7550150" cy="865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90613" y="2174875"/>
            <a:ext cx="3644900" cy="3673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7913" y="2174875"/>
            <a:ext cx="3646487" cy="3673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5288" y="6292850"/>
            <a:ext cx="6477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2F2C5376-337A-4214-A450-25F41810ED8D}" type="slidenum">
              <a:rPr lang="de-AT" smtClean="0"/>
              <a:pPr>
                <a:defRPr/>
              </a:pPr>
              <a:t>‹#›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395536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sl-SI">
              <a:ea typeface="ＭＳ Ｐゴシック" pitchFamily="3" charset="-128"/>
            </a:endParaRPr>
          </a:p>
        </p:txBody>
      </p:sp>
      <p:sp>
        <p:nvSpPr>
          <p:cNvPr id="1031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sl-SI">
              <a:ea typeface="ＭＳ Ｐゴシック" pitchFamily="3" charset="-128"/>
            </a:endParaRPr>
          </a:p>
        </p:txBody>
      </p:sp>
      <p:sp>
        <p:nvSpPr>
          <p:cNvPr id="1032" name="Rectangle 19"/>
          <p:cNvSpPr>
            <a:spLocks noChangeArrowheads="1"/>
          </p:cNvSpPr>
          <p:nvPr userDrawn="1"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defRPr/>
            </a:pPr>
            <a:fld id="{7537ED2C-5419-486A-932E-F5941A93EFDB}" type="slidenum">
              <a:rPr lang="ru-RU" b="1">
                <a:ea typeface="ヒラギノ角ゴ Pro W3" charset="-128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ru-RU">
              <a:ea typeface="ヒラギノ角ゴ Pro W3" charset="-128"/>
            </a:endParaRPr>
          </a:p>
        </p:txBody>
      </p:sp>
      <p:pic>
        <p:nvPicPr>
          <p:cNvPr id="1033" name="Picture 2" descr="BEAMS.pn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444208" y="5990904"/>
            <a:ext cx="2304256" cy="867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2" descr="PLI_4CO.jpg"/>
          <p:cNvPicPr>
            <a:picLocks noChangeAspect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183313" y="382588"/>
            <a:ext cx="260667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ea typeface="ＭＳ Ｐゴシック" charset="0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ＭＳ Ｐゴシック" charset="0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ＭＳ Ｐゴシック" charset="0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si/url?sa=i&amp;rct=j&amp;q=&amp;esrc=s&amp;source=images&amp;cd=&amp;cad=rja&amp;uact=8&amp;ved=0ahUKEwjm1p_f4MfLAhWGtxQKHThcDYwQjRwIBw&amp;url=http://www.izterjava.com/novice.php&amp;bvm=bv.117218890,d.eWE&amp;psig=AFQjCNH0UCWJzsQzuGNcANLh6-V35aegWQ&amp;ust=1458305296611514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2.png"/><Relationship Id="rId4" Type="http://schemas.openxmlformats.org/officeDocument/2006/relationships/hyperlink" Target="http://www.google.si/url?sa=i&amp;rct=j&amp;q=&amp;esrc=s&amp;source=images&amp;cd=&amp;cad=rja&amp;uact=8&amp;ved=0ahUKEwis0-id7sfLAhXDSBQKHZHXDtQQjRwIBw&amp;url=http://www.progmbh.com/en/projects/&amp;bvm=bv.117218890,d.eWE&amp;psig=AFQjCNE-dKHAumjaowjqKFqCPX2mBGff6A&amp;ust=145830892264499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546"/>
            <a:ext cx="9153525" cy="696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7284" y="404664"/>
            <a:ext cx="4241631" cy="88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72114" y="4725144"/>
            <a:ext cx="8981411" cy="6480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7961" dir="2700000" algn="ctr" rotWithShape="0">
              <a:schemeClr val="bg2">
                <a:alpha val="50000"/>
              </a:schemeClr>
            </a:outerShdw>
            <a:softEdge rad="31750"/>
          </a:effectLst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 lvl="0" algn="ctr"/>
            <a:endParaRPr lang="sl-SI" sz="2400" dirty="0" smtClean="0">
              <a:ln w="15875">
                <a:solidFill>
                  <a:schemeClr val="bg1">
                    <a:lumMod val="95000"/>
                  </a:schemeClr>
                </a:solidFill>
              </a:ln>
            </a:endParaRPr>
          </a:p>
          <a:p>
            <a:pPr lvl="0" algn="ctr"/>
            <a:r>
              <a:rPr lang="sl-SI" sz="3600" noProof="0" dirty="0" smtClean="0">
                <a:ln w="15875">
                  <a:solidFill>
                    <a:schemeClr val="tx1"/>
                  </a:solidFill>
                </a:ln>
              </a:rPr>
              <a:t>Kdaj je prodajni proces v resnici zaključen?</a:t>
            </a:r>
          </a:p>
          <a:p>
            <a:pPr lvl="0" algn="ctr"/>
            <a:endParaRPr kumimoji="0" lang="ru-RU" sz="3200" b="1" i="0" u="none" strike="noStrike" kern="0" cap="none" spc="0" normalizeH="0" baseline="0" noProof="0" dirty="0" smtClean="0">
              <a:ln w="15875">
                <a:solidFill>
                  <a:schemeClr val="bg1">
                    <a:lumMod val="95000"/>
                  </a:schemeClr>
                </a:solidFill>
              </a:ln>
              <a:effectLst/>
              <a:uLnTx/>
              <a:uFillTx/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51919" y="6246389"/>
            <a:ext cx="5025057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r">
              <a:spcAft>
                <a:spcPct val="0"/>
              </a:spcAft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800" kern="0" dirty="0" smtClean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Roman Budna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00181" y="6381327"/>
            <a:ext cx="2374900" cy="274637"/>
          </a:xfrm>
          <a:prstGeom prst="rect">
            <a:avLst/>
          </a:prstGeom>
          <a:noFill/>
          <a:ln>
            <a:noFill/>
          </a:ln>
          <a:effectLst>
            <a:outerShdw dist="17961" dir="81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algn="l"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sl-SI" sz="1800" b="1" dirty="0" smtClean="0">
                <a:solidFill>
                  <a:schemeClr val="bg1"/>
                </a:solidFill>
              </a:rPr>
              <a:t>Ljubljana, 05.04.2016</a:t>
            </a:r>
            <a:endParaRPr lang="ru-RU" sz="1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052736"/>
            <a:ext cx="9144000" cy="511256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l-SI" sz="2000" b="1" dirty="0" smtClean="0">
              <a:solidFill>
                <a:srgbClr val="7DC244"/>
              </a:solidFill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l-SI" sz="2000" b="1" dirty="0" smtClean="0">
              <a:solidFill>
                <a:srgbClr val="7DC244"/>
              </a:solidFill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l-SI" sz="2000" b="1" dirty="0" smtClean="0">
              <a:solidFill>
                <a:srgbClr val="7DC244"/>
              </a:solidFill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l-SI" sz="2000" b="1" dirty="0" smtClean="0">
              <a:solidFill>
                <a:srgbClr val="7DC244"/>
              </a:solidFill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2000" b="1" dirty="0" smtClean="0">
              <a:solidFill>
                <a:srgbClr val="7DC244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endParaRPr lang="sl-SI" sz="2000" b="1" dirty="0" smtClean="0">
              <a:solidFill>
                <a:srgbClr val="7DC244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r>
              <a:rPr lang="sl-SI" sz="2000" b="1" dirty="0" smtClean="0">
                <a:solidFill>
                  <a:srgbClr val="7DC244"/>
                </a:solidFill>
              </a:rPr>
              <a:t>Cenovna politika naj stimulira stranke k predplačilu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endParaRPr lang="sl-SI" sz="2000" b="1" dirty="0" smtClean="0">
              <a:solidFill>
                <a:srgbClr val="7DC244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r>
              <a:rPr lang="sl-SI" sz="2000" b="1" dirty="0" err="1" smtClean="0">
                <a:solidFill>
                  <a:srgbClr val="7DC244"/>
                </a:solidFill>
              </a:rPr>
              <a:t>Preverba</a:t>
            </a:r>
            <a:r>
              <a:rPr lang="sl-SI" sz="2000" b="1" dirty="0" smtClean="0">
                <a:solidFill>
                  <a:srgbClr val="7DC244"/>
                </a:solidFill>
              </a:rPr>
              <a:t> bonitete svojega (</a:t>
            </a:r>
            <a:r>
              <a:rPr lang="sl-SI" sz="2000" b="1" dirty="0" err="1" smtClean="0">
                <a:solidFill>
                  <a:srgbClr val="7DC244"/>
                </a:solidFill>
              </a:rPr>
              <a:t>pos</a:t>
            </a:r>
            <a:r>
              <a:rPr lang="en-US" sz="2000" b="1" dirty="0" smtClean="0">
                <a:solidFill>
                  <a:srgbClr val="7DC244"/>
                </a:solidFill>
              </a:rPr>
              <a:t>I</a:t>
            </a:r>
            <a:r>
              <a:rPr lang="sl-SI" sz="2000" b="1" dirty="0" err="1" smtClean="0">
                <a:solidFill>
                  <a:srgbClr val="7DC244"/>
                </a:solidFill>
              </a:rPr>
              <a:t>ovnega</a:t>
            </a:r>
            <a:r>
              <a:rPr lang="sl-SI" sz="2000" b="1" dirty="0" smtClean="0">
                <a:solidFill>
                  <a:srgbClr val="7DC244"/>
                </a:solidFill>
              </a:rPr>
              <a:t>) partnerja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endParaRPr lang="sl-SI" sz="2000" b="1" dirty="0" smtClean="0">
              <a:solidFill>
                <a:srgbClr val="7DC244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r>
              <a:rPr lang="sl-SI" sz="2000" b="1" dirty="0" smtClean="0">
                <a:solidFill>
                  <a:srgbClr val="7DC244"/>
                </a:solidFill>
              </a:rPr>
              <a:t>Razpršenost – ne stavite vse na enega konja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endParaRPr lang="sl-SI" sz="2000" b="1" dirty="0" smtClean="0">
              <a:solidFill>
                <a:srgbClr val="7DC244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r>
              <a:rPr lang="sl-SI" sz="2000" b="1" dirty="0" smtClean="0">
                <a:solidFill>
                  <a:srgbClr val="7DC244"/>
                </a:solidFill>
              </a:rPr>
              <a:t>Skladno z možnostmi zavarujte svoje terjatve</a:t>
            </a:r>
            <a:endParaRPr lang="en-US" sz="2400" b="1" dirty="0" smtClean="0">
              <a:solidFill>
                <a:srgbClr val="7DC244"/>
              </a:solidFill>
            </a:endParaRPr>
          </a:p>
        </p:txBody>
      </p:sp>
      <p:sp>
        <p:nvSpPr>
          <p:cNvPr id="410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159E92D-A703-47F2-99F4-F09E60CD0595}" type="slidenum">
              <a:rPr lang="de-AT" smtClean="0"/>
              <a:pPr/>
              <a:t>10</a:t>
            </a:fld>
            <a:endParaRPr lang="de-AT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2924944"/>
            <a:ext cx="1440160" cy="216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052736"/>
            <a:ext cx="45529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80728"/>
            <a:ext cx="91440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475083" y="4069532"/>
            <a:ext cx="2397949" cy="298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3568" y="5013176"/>
            <a:ext cx="1944216" cy="504056"/>
          </a:xfrm>
        </p:spPr>
        <p:txBody>
          <a:bodyPr/>
          <a:lstStyle/>
          <a:p>
            <a:r>
              <a:rPr lang="sl-SI" sz="3600" dirty="0" smtClean="0">
                <a:solidFill>
                  <a:srgbClr val="FF0000"/>
                </a:solidFill>
              </a:rPr>
              <a:t>Kurativa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512" y="1196752"/>
            <a:ext cx="8784976" cy="496855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l-SI" sz="2000" b="1" dirty="0" smtClean="0">
              <a:solidFill>
                <a:srgbClr val="7DC244"/>
              </a:solidFill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l-SI" sz="2000" b="1" dirty="0" smtClean="0">
              <a:solidFill>
                <a:srgbClr val="7DC244"/>
              </a:solidFill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l-SI" sz="2000" b="1" dirty="0" smtClean="0">
              <a:solidFill>
                <a:srgbClr val="7DC244"/>
              </a:solidFill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l-SI" sz="2000" b="1" dirty="0" smtClean="0">
              <a:solidFill>
                <a:srgbClr val="7DC244"/>
              </a:solidFill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l-SI" sz="2000" b="1" dirty="0" smtClean="0">
              <a:solidFill>
                <a:srgbClr val="7DC244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None/>
            </a:pPr>
            <a:endParaRPr lang="sl-SI" sz="2000" b="1" dirty="0" smtClean="0">
              <a:solidFill>
                <a:srgbClr val="7DC244"/>
              </a:solidFill>
            </a:endParaRPr>
          </a:p>
        </p:txBody>
      </p:sp>
      <p:sp>
        <p:nvSpPr>
          <p:cNvPr id="410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159E92D-A703-47F2-99F4-F09E60CD0595}" type="slidenum">
              <a:rPr lang="de-AT" smtClean="0"/>
              <a:pPr/>
              <a:t>11</a:t>
            </a:fld>
            <a:endParaRPr lang="de-AT" smtClean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276872"/>
            <a:ext cx="677169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159E92D-A703-47F2-99F4-F09E60CD0595}" type="slidenum">
              <a:rPr lang="de-AT" smtClean="0"/>
              <a:pPr/>
              <a:t>12</a:t>
            </a:fld>
            <a:endParaRPr lang="de-AT" smtClean="0"/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107504" y="1268760"/>
            <a:ext cx="878497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lnSpc>
                <a:spcPct val="100000"/>
              </a:lnSpc>
            </a:pPr>
            <a:r>
              <a:rPr kumimoji="0" lang="sl-SI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DC244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1. </a:t>
            </a:r>
            <a:r>
              <a:rPr lang="sl-SI" sz="2000" b="1" dirty="0" smtClean="0">
                <a:solidFill>
                  <a:srgbClr val="7DC244"/>
                </a:solidFill>
              </a:rPr>
              <a:t>Začnite z izvajanjem opominjevalnega postopka</a:t>
            </a:r>
          </a:p>
          <a:p>
            <a:pPr marL="85725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sl-SI" sz="2000" b="1" i="0" u="none" strike="noStrike" kern="0" cap="none" spc="0" normalizeH="0" baseline="0" noProof="0" dirty="0" smtClean="0">
              <a:ln>
                <a:noFill/>
              </a:ln>
              <a:solidFill>
                <a:srgbClr val="7DC244"/>
              </a:solidFill>
              <a:effectLst/>
              <a:uLnTx/>
              <a:uFillTx/>
              <a:latin typeface="+mn-lt"/>
              <a:ea typeface="ＭＳ Ｐゴシック" charset="0"/>
            </a:endParaRPr>
          </a:p>
          <a:p>
            <a:pPr marL="85725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sl-SI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DC244"/>
                </a:solidFill>
                <a:effectLst/>
                <a:uLnTx/>
                <a:uFillTx/>
                <a:latin typeface="+mn-lt"/>
                <a:ea typeface="ＭＳ Ｐゴシック" charset="0"/>
              </a:rPr>
              <a:t>Telefonski klic</a:t>
            </a:r>
          </a:p>
          <a:p>
            <a:pPr marL="85725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sl-SI" sz="2000" b="1" i="0" u="none" strike="noStrike" kern="0" cap="none" spc="0" normalizeH="0" baseline="0" noProof="0" dirty="0" smtClean="0">
              <a:ln>
                <a:noFill/>
              </a:ln>
              <a:solidFill>
                <a:srgbClr val="7DC244"/>
              </a:solidFill>
              <a:effectLst/>
              <a:uLnTx/>
              <a:uFillTx/>
              <a:latin typeface="+mn-lt"/>
              <a:ea typeface="ＭＳ Ｐゴシック" charset="0"/>
            </a:endParaRPr>
          </a:p>
          <a:p>
            <a:pPr marL="85725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sl-SI" sz="2000" b="1" i="0" u="none" strike="noStrike" kern="0" cap="none" spc="0" normalizeH="0" baseline="0" noProof="0" dirty="0" smtClean="0">
              <a:ln>
                <a:noFill/>
              </a:ln>
              <a:solidFill>
                <a:srgbClr val="7DC244"/>
              </a:solidFill>
              <a:effectLst/>
              <a:uLnTx/>
              <a:uFillTx/>
              <a:latin typeface="+mn-lt"/>
              <a:ea typeface="ＭＳ Ｐゴシック" charset="0"/>
            </a:endParaRPr>
          </a:p>
          <a:p>
            <a:pPr marL="85725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sl-SI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DC244"/>
                </a:solidFill>
                <a:effectLst/>
                <a:uLnTx/>
                <a:uFillTx/>
                <a:latin typeface="+mn-lt"/>
                <a:ea typeface="ＭＳ Ｐゴシック" charset="0"/>
              </a:rPr>
              <a:t>Pisni opomin</a:t>
            </a:r>
          </a:p>
          <a:p>
            <a:pPr marL="85725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sl-SI" sz="2000" b="1" i="0" u="none" strike="noStrike" kern="0" cap="none" spc="0" normalizeH="0" baseline="0" noProof="0" dirty="0" smtClean="0">
              <a:ln>
                <a:noFill/>
              </a:ln>
              <a:solidFill>
                <a:srgbClr val="7DC244"/>
              </a:solidFill>
              <a:effectLst/>
              <a:uLnTx/>
              <a:uFillTx/>
              <a:latin typeface="+mn-lt"/>
              <a:ea typeface="ＭＳ Ｐゴシック" charset="0"/>
            </a:endParaRPr>
          </a:p>
          <a:p>
            <a:pPr marL="85725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sl-SI" sz="2000" b="1" i="0" u="none" strike="noStrike" kern="0" cap="none" spc="0" normalizeH="0" baseline="0" noProof="0" dirty="0" smtClean="0">
              <a:ln>
                <a:noFill/>
              </a:ln>
              <a:solidFill>
                <a:srgbClr val="7DC244"/>
              </a:solidFill>
              <a:effectLst/>
              <a:uLnTx/>
              <a:uFillTx/>
              <a:latin typeface="+mn-lt"/>
              <a:ea typeface="ＭＳ Ｐゴシック" charset="0"/>
            </a:endParaRPr>
          </a:p>
          <a:p>
            <a:pPr marL="85725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sl-SI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DC244"/>
                </a:solidFill>
                <a:effectLst/>
                <a:uLnTx/>
                <a:uFillTx/>
                <a:latin typeface="+mn-lt"/>
                <a:ea typeface="ＭＳ Ｐゴシック" charset="0"/>
              </a:rPr>
              <a:t>Izvršba</a:t>
            </a:r>
          </a:p>
          <a:p>
            <a:pPr marL="85725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lang="sl-SI" sz="2000" b="1" kern="0" dirty="0" smtClean="0">
              <a:solidFill>
                <a:srgbClr val="7DC244"/>
              </a:solidFill>
              <a:latin typeface="+mn-lt"/>
              <a:ea typeface="ＭＳ Ｐゴシック" charset="0"/>
            </a:endParaRPr>
          </a:p>
          <a:p>
            <a:pPr marL="85725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sl-SI" sz="2000" b="1" i="0" u="none" strike="noStrike" kern="0" cap="none" spc="0" normalizeH="0" baseline="0" noProof="0" dirty="0" smtClean="0">
              <a:ln>
                <a:noFill/>
              </a:ln>
              <a:solidFill>
                <a:srgbClr val="7DC244"/>
              </a:solidFill>
              <a:effectLst/>
              <a:uLnTx/>
              <a:uFillTx/>
              <a:latin typeface="+mn-lt"/>
              <a:ea typeface="ＭＳ Ｐゴシック" charset="0"/>
            </a:endParaRPr>
          </a:p>
          <a:p>
            <a:pPr marL="85725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sl-SI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DC244"/>
                </a:solidFill>
                <a:effectLst/>
                <a:uLnTx/>
                <a:uFillTx/>
                <a:latin typeface="+mn-lt"/>
                <a:ea typeface="ＭＳ Ｐゴシック" charset="0"/>
              </a:rPr>
              <a:t>Odpis</a:t>
            </a:r>
            <a:endParaRPr kumimoji="0" lang="sl-SI" sz="1200" b="1" i="0" u="none" strike="noStrike" kern="0" cap="none" spc="0" normalizeH="0" baseline="0" noProof="0" dirty="0" smtClean="0">
              <a:ln>
                <a:noFill/>
              </a:ln>
              <a:solidFill>
                <a:srgbClr val="7DC244"/>
              </a:solidFill>
              <a:effectLst/>
              <a:uLnTx/>
              <a:uFillTx/>
              <a:latin typeface="+mn-lt"/>
              <a:ea typeface="ＭＳ Ｐゴシック" charset="0"/>
            </a:endParaRPr>
          </a:p>
          <a:p>
            <a:pPr marL="85725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sl-SI" sz="1200" b="1" i="0" u="none" strike="noStrike" kern="0" cap="none" spc="0" normalizeH="0" baseline="0" noProof="0" dirty="0" smtClean="0">
              <a:ln>
                <a:noFill/>
              </a:ln>
              <a:solidFill>
                <a:srgbClr val="7DC244"/>
              </a:solidFill>
              <a:effectLst/>
              <a:uLnTx/>
              <a:uFillTx/>
              <a:latin typeface="+mn-lt"/>
              <a:ea typeface="ＭＳ Ｐゴシック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sl-SI" sz="2000" b="1" i="0" u="none" strike="noStrike" kern="0" cap="none" spc="0" normalizeH="0" baseline="0" noProof="0" dirty="0" smtClean="0">
              <a:ln>
                <a:noFill/>
              </a:ln>
              <a:solidFill>
                <a:srgbClr val="7DC244"/>
              </a:solidFill>
              <a:effectLst/>
              <a:uLnTx/>
              <a:uFillTx/>
              <a:latin typeface="+mn-lt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23528" y="3717032"/>
            <a:ext cx="806489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1772816"/>
            <a:ext cx="1060824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060848"/>
            <a:ext cx="2301588" cy="130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3789040"/>
            <a:ext cx="864096" cy="1374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5229200"/>
            <a:ext cx="1152128" cy="76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512" y="1052736"/>
            <a:ext cx="8784976" cy="4968552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ct val="0"/>
              </a:spcBef>
              <a:buNone/>
            </a:pPr>
            <a:endParaRPr lang="sl-SI" sz="2000" b="1" dirty="0" smtClean="0">
              <a:solidFill>
                <a:srgbClr val="7DC244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None/>
            </a:pPr>
            <a:r>
              <a:rPr lang="sl-SI" sz="2000" b="1" dirty="0" smtClean="0">
                <a:solidFill>
                  <a:srgbClr val="7DC244"/>
                </a:solidFill>
              </a:rPr>
              <a:t>2. Preverite možnost (verižne) kompenzacije</a:t>
            </a:r>
          </a:p>
          <a:p>
            <a:pPr marL="857250" lvl="1" indent="-457200">
              <a:lnSpc>
                <a:spcPct val="100000"/>
              </a:lnSpc>
              <a:spcBef>
                <a:spcPct val="0"/>
              </a:spcBef>
            </a:pPr>
            <a:endParaRPr lang="sl-SI" b="1" dirty="0" smtClean="0">
              <a:solidFill>
                <a:srgbClr val="7DC244"/>
              </a:solidFill>
            </a:endParaRPr>
          </a:p>
          <a:p>
            <a:pPr marL="857250" lvl="1" indent="-457200">
              <a:lnSpc>
                <a:spcPct val="100000"/>
              </a:lnSpc>
              <a:spcBef>
                <a:spcPct val="0"/>
              </a:spcBef>
            </a:pPr>
            <a:r>
              <a:rPr lang="sl-SI" b="1" dirty="0" smtClean="0">
                <a:solidFill>
                  <a:srgbClr val="7DC244"/>
                </a:solidFill>
              </a:rPr>
              <a:t>Kaj je kompenzacija?</a:t>
            </a:r>
          </a:p>
          <a:p>
            <a:pPr marL="857250" lvl="1" indent="-457200">
              <a:lnSpc>
                <a:spcPct val="100000"/>
              </a:lnSpc>
              <a:spcBef>
                <a:spcPct val="0"/>
              </a:spcBef>
            </a:pPr>
            <a:endParaRPr lang="sl-SI" b="1" dirty="0" smtClean="0">
              <a:solidFill>
                <a:srgbClr val="7DC244"/>
              </a:solidFill>
            </a:endParaRPr>
          </a:p>
          <a:p>
            <a:pPr marL="857250" lvl="1" indent="-457200">
              <a:lnSpc>
                <a:spcPct val="100000"/>
              </a:lnSpc>
              <a:spcBef>
                <a:spcPct val="0"/>
              </a:spcBef>
            </a:pPr>
            <a:r>
              <a:rPr lang="sl-SI" b="1" dirty="0" smtClean="0">
                <a:solidFill>
                  <a:srgbClr val="7DC244"/>
                </a:solidFill>
              </a:rPr>
              <a:t>Verižna kompenzacija</a:t>
            </a:r>
          </a:p>
          <a:p>
            <a:pPr marL="857250" lvl="1" indent="-457200">
              <a:lnSpc>
                <a:spcPct val="100000"/>
              </a:lnSpc>
              <a:spcBef>
                <a:spcPct val="0"/>
              </a:spcBef>
            </a:pPr>
            <a:endParaRPr lang="sl-SI" b="1" dirty="0" smtClean="0">
              <a:solidFill>
                <a:srgbClr val="7DC244"/>
              </a:solidFill>
            </a:endParaRPr>
          </a:p>
          <a:p>
            <a:pPr marL="857250" lvl="1" indent="-457200">
              <a:lnSpc>
                <a:spcPct val="100000"/>
              </a:lnSpc>
              <a:spcBef>
                <a:spcPct val="0"/>
              </a:spcBef>
            </a:pPr>
            <a:r>
              <a:rPr lang="sl-SI" b="1" dirty="0" smtClean="0">
                <a:solidFill>
                  <a:srgbClr val="7DC244"/>
                </a:solidFill>
              </a:rPr>
              <a:t>Se splača od dolžnika kaj kupiti z namenom kompenzacije?</a:t>
            </a:r>
          </a:p>
          <a:p>
            <a:pPr marL="857250" lvl="1" indent="-457200">
              <a:lnSpc>
                <a:spcPct val="100000"/>
              </a:lnSpc>
              <a:spcBef>
                <a:spcPct val="0"/>
              </a:spcBef>
            </a:pPr>
            <a:endParaRPr lang="sl-SI" b="1" dirty="0" smtClean="0">
              <a:solidFill>
                <a:srgbClr val="7DC244"/>
              </a:solidFill>
            </a:endParaRPr>
          </a:p>
          <a:p>
            <a:pPr marL="857250" lvl="1" indent="-457200">
              <a:lnSpc>
                <a:spcPct val="100000"/>
              </a:lnSpc>
              <a:spcBef>
                <a:spcPct val="0"/>
              </a:spcBef>
            </a:pPr>
            <a:r>
              <a:rPr lang="sl-SI" b="1" dirty="0" smtClean="0">
                <a:solidFill>
                  <a:srgbClr val="7DC244"/>
                </a:solidFill>
              </a:rPr>
              <a:t>Računovodski vidik</a:t>
            </a:r>
          </a:p>
          <a:p>
            <a:pPr marL="857250" lvl="1" indent="-457200">
              <a:lnSpc>
                <a:spcPct val="100000"/>
              </a:lnSpc>
              <a:spcBef>
                <a:spcPct val="0"/>
              </a:spcBef>
            </a:pPr>
            <a:endParaRPr lang="sl-SI" sz="1200" b="1" dirty="0" smtClean="0">
              <a:solidFill>
                <a:srgbClr val="7DC244"/>
              </a:solidFill>
            </a:endParaRPr>
          </a:p>
          <a:p>
            <a:pPr marL="857250" lvl="1" indent="-457200">
              <a:lnSpc>
                <a:spcPct val="100000"/>
              </a:lnSpc>
              <a:spcBef>
                <a:spcPct val="0"/>
              </a:spcBef>
            </a:pPr>
            <a:endParaRPr lang="sl-SI" sz="1200" b="1" dirty="0" smtClean="0">
              <a:solidFill>
                <a:srgbClr val="7DC244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endParaRPr lang="sl-SI" sz="2000" b="1" dirty="0" smtClean="0">
              <a:solidFill>
                <a:srgbClr val="7DC244"/>
              </a:solidFill>
            </a:endParaRPr>
          </a:p>
        </p:txBody>
      </p:sp>
      <p:sp>
        <p:nvSpPr>
          <p:cNvPr id="410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159E92D-A703-47F2-99F4-F09E60CD0595}" type="slidenum">
              <a:rPr lang="de-AT" smtClean="0"/>
              <a:pPr/>
              <a:t>13</a:t>
            </a:fld>
            <a:endParaRPr lang="de-AT" smtClean="0"/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437112"/>
            <a:ext cx="5832648" cy="1970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1520" y="1124744"/>
            <a:ext cx="8784976" cy="4968552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ct val="0"/>
              </a:spcBef>
              <a:buNone/>
            </a:pPr>
            <a:endParaRPr lang="sl-SI" sz="2000" b="1" dirty="0" smtClean="0">
              <a:solidFill>
                <a:srgbClr val="7DC244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None/>
            </a:pPr>
            <a:r>
              <a:rPr lang="sl-SI" sz="2000" b="1" dirty="0" smtClean="0">
                <a:solidFill>
                  <a:srgbClr val="7DC244"/>
                </a:solidFill>
              </a:rPr>
              <a:t>3. Razmislite o prodaji terjatve / </a:t>
            </a:r>
            <a:r>
              <a:rPr lang="sl-SI" sz="2000" b="1" dirty="0" err="1" smtClean="0">
                <a:solidFill>
                  <a:srgbClr val="7DC244"/>
                </a:solidFill>
              </a:rPr>
              <a:t>faktoring</a:t>
            </a:r>
            <a:r>
              <a:rPr lang="sl-SI" sz="2000" b="1" dirty="0" smtClean="0">
                <a:solidFill>
                  <a:srgbClr val="7DC244"/>
                </a:solidFill>
              </a:rPr>
              <a:t>-u</a:t>
            </a:r>
            <a:endParaRPr lang="sl-SI" b="1" dirty="0" smtClean="0">
              <a:solidFill>
                <a:srgbClr val="7DC244"/>
              </a:solidFill>
            </a:endParaRPr>
          </a:p>
          <a:p>
            <a:pPr marL="857250" lvl="1" indent="-457200">
              <a:lnSpc>
                <a:spcPct val="100000"/>
              </a:lnSpc>
              <a:spcBef>
                <a:spcPct val="0"/>
              </a:spcBef>
            </a:pPr>
            <a:endParaRPr lang="sl-SI" b="1" dirty="0" smtClean="0">
              <a:solidFill>
                <a:srgbClr val="7DC244"/>
              </a:solidFill>
            </a:endParaRPr>
          </a:p>
          <a:p>
            <a:pPr marL="857250" lvl="1" indent="-457200">
              <a:lnSpc>
                <a:spcPct val="100000"/>
              </a:lnSpc>
              <a:spcBef>
                <a:spcPct val="0"/>
              </a:spcBef>
            </a:pPr>
            <a:r>
              <a:rPr lang="sl-SI" b="1" dirty="0" smtClean="0">
                <a:solidFill>
                  <a:srgbClr val="7DC244"/>
                </a:solidFill>
              </a:rPr>
              <a:t>Odkup z regresno pravico ali brez nje?</a:t>
            </a:r>
          </a:p>
          <a:p>
            <a:pPr marL="857250" lvl="1" indent="-457200">
              <a:lnSpc>
                <a:spcPct val="100000"/>
              </a:lnSpc>
              <a:spcBef>
                <a:spcPct val="0"/>
              </a:spcBef>
            </a:pPr>
            <a:endParaRPr lang="sl-SI" b="1" dirty="0" smtClean="0">
              <a:solidFill>
                <a:srgbClr val="7DC244"/>
              </a:solidFill>
            </a:endParaRPr>
          </a:p>
          <a:p>
            <a:pPr marL="857250" lvl="1" indent="-457200">
              <a:lnSpc>
                <a:spcPct val="100000"/>
              </a:lnSpc>
              <a:spcBef>
                <a:spcPct val="0"/>
              </a:spcBef>
            </a:pPr>
            <a:r>
              <a:rPr lang="sl-SI" b="1" dirty="0" smtClean="0">
                <a:solidFill>
                  <a:srgbClr val="7DC244"/>
                </a:solidFill>
              </a:rPr>
              <a:t>Zapadla / </a:t>
            </a:r>
            <a:r>
              <a:rPr lang="sl-SI" b="1" dirty="0" err="1" smtClean="0">
                <a:solidFill>
                  <a:srgbClr val="7DC244"/>
                </a:solidFill>
              </a:rPr>
              <a:t>nezapadla</a:t>
            </a:r>
            <a:r>
              <a:rPr lang="sl-SI" b="1" dirty="0" smtClean="0">
                <a:solidFill>
                  <a:srgbClr val="7DC244"/>
                </a:solidFill>
              </a:rPr>
              <a:t> terjatev</a:t>
            </a:r>
          </a:p>
          <a:p>
            <a:pPr marL="857250" lvl="1" indent="-457200">
              <a:lnSpc>
                <a:spcPct val="100000"/>
              </a:lnSpc>
              <a:spcBef>
                <a:spcPct val="0"/>
              </a:spcBef>
            </a:pPr>
            <a:endParaRPr lang="sl-SI" b="1" dirty="0" smtClean="0">
              <a:solidFill>
                <a:srgbClr val="7DC244"/>
              </a:solidFill>
            </a:endParaRPr>
          </a:p>
          <a:p>
            <a:pPr marL="857250" lvl="1" indent="-457200">
              <a:lnSpc>
                <a:spcPct val="100000"/>
              </a:lnSpc>
              <a:spcBef>
                <a:spcPct val="0"/>
              </a:spcBef>
            </a:pPr>
            <a:r>
              <a:rPr lang="sl-SI" b="1" dirty="0" smtClean="0">
                <a:solidFill>
                  <a:srgbClr val="7DC244"/>
                </a:solidFill>
              </a:rPr>
              <a:t>Cena odkupa? Višina diskonta?</a:t>
            </a:r>
          </a:p>
          <a:p>
            <a:pPr marL="857250" lvl="1" indent="-457200">
              <a:lnSpc>
                <a:spcPct val="100000"/>
              </a:lnSpc>
              <a:spcBef>
                <a:spcPct val="0"/>
              </a:spcBef>
            </a:pPr>
            <a:endParaRPr lang="sl-SI" b="1" dirty="0" smtClean="0">
              <a:solidFill>
                <a:srgbClr val="7DC244"/>
              </a:solidFill>
            </a:endParaRPr>
          </a:p>
          <a:p>
            <a:pPr marL="857250" lvl="1" indent="-457200">
              <a:lnSpc>
                <a:spcPct val="100000"/>
              </a:lnSpc>
              <a:spcBef>
                <a:spcPct val="0"/>
              </a:spcBef>
            </a:pPr>
            <a:r>
              <a:rPr lang="sl-SI" b="1" dirty="0" smtClean="0">
                <a:solidFill>
                  <a:srgbClr val="7DC244"/>
                </a:solidFill>
              </a:rPr>
              <a:t>Kdaj je pravi čas za prodajo terjatve?</a:t>
            </a:r>
          </a:p>
          <a:p>
            <a:pPr marL="857250" lvl="1" indent="-457200">
              <a:lnSpc>
                <a:spcPct val="100000"/>
              </a:lnSpc>
              <a:spcBef>
                <a:spcPct val="0"/>
              </a:spcBef>
            </a:pPr>
            <a:endParaRPr lang="sl-SI" sz="1200" b="1" dirty="0" smtClean="0">
              <a:solidFill>
                <a:srgbClr val="7DC244"/>
              </a:solidFill>
            </a:endParaRPr>
          </a:p>
          <a:p>
            <a:pPr marL="857250" lvl="1" indent="-457200">
              <a:lnSpc>
                <a:spcPct val="100000"/>
              </a:lnSpc>
              <a:spcBef>
                <a:spcPct val="0"/>
              </a:spcBef>
            </a:pPr>
            <a:endParaRPr lang="sl-SI" sz="1200" b="1" dirty="0" smtClean="0">
              <a:solidFill>
                <a:srgbClr val="7DC244"/>
              </a:solidFill>
            </a:endParaRPr>
          </a:p>
          <a:p>
            <a:pPr marL="857250" lvl="1" indent="-457200">
              <a:lnSpc>
                <a:spcPct val="100000"/>
              </a:lnSpc>
              <a:spcBef>
                <a:spcPct val="0"/>
              </a:spcBef>
            </a:pPr>
            <a:endParaRPr lang="sl-SI" sz="1200" b="1" dirty="0" smtClean="0">
              <a:solidFill>
                <a:srgbClr val="7DC244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endParaRPr lang="sl-SI" sz="2000" b="1" dirty="0" smtClean="0">
              <a:solidFill>
                <a:srgbClr val="7DC244"/>
              </a:solidFill>
            </a:endParaRPr>
          </a:p>
        </p:txBody>
      </p:sp>
      <p:sp>
        <p:nvSpPr>
          <p:cNvPr id="410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159E92D-A703-47F2-99F4-F09E60CD0595}" type="slidenum">
              <a:rPr lang="de-AT" smtClean="0"/>
              <a:pPr/>
              <a:t>14</a:t>
            </a:fld>
            <a:endParaRPr lang="de-AT" smtClean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581128"/>
            <a:ext cx="42672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159E92D-A703-47F2-99F4-F09E60CD0595}" type="slidenum">
              <a:rPr lang="de-AT" smtClean="0"/>
              <a:pPr/>
              <a:t>15</a:t>
            </a:fld>
            <a:endParaRPr lang="de-AT" smtClean="0"/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179512" y="1052736"/>
            <a:ext cx="878497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2000" b="1" i="0" u="none" strike="noStrike" kern="0" cap="none" spc="0" normalizeH="0" baseline="0" noProof="0" dirty="0" smtClean="0">
              <a:ln>
                <a:noFill/>
              </a:ln>
              <a:solidFill>
                <a:srgbClr val="7DC244"/>
              </a:solidFill>
              <a:effectLst/>
              <a:uLnTx/>
              <a:uFillTx/>
              <a:latin typeface="+mn-lt"/>
              <a:ea typeface="ＭＳ Ｐゴシック" charset="0"/>
              <a:cs typeface="ＭＳ Ｐゴシック" charset="0"/>
            </a:endParaRPr>
          </a:p>
          <a:p>
            <a:pPr marL="457200" indent="-457200">
              <a:lnSpc>
                <a:spcPct val="100000"/>
              </a:lnSpc>
            </a:pPr>
            <a:r>
              <a:rPr kumimoji="0" lang="sl-SI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DC244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4. </a:t>
            </a:r>
            <a:r>
              <a:rPr lang="sl-SI" sz="2000" b="1" dirty="0" smtClean="0">
                <a:solidFill>
                  <a:srgbClr val="7DC244"/>
                </a:solidFill>
              </a:rPr>
              <a:t>Vložite elektronsko izvršbo na podlagi verodostojne listine</a:t>
            </a:r>
          </a:p>
          <a:p>
            <a:pPr marL="85725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sl-SI" sz="2000" b="1" i="0" u="none" strike="noStrike" kern="0" cap="none" spc="0" normalizeH="0" baseline="0" noProof="0" dirty="0" smtClean="0">
              <a:ln>
                <a:noFill/>
              </a:ln>
              <a:solidFill>
                <a:srgbClr val="7DC244"/>
              </a:solidFill>
              <a:effectLst/>
              <a:uLnTx/>
              <a:uFillTx/>
              <a:latin typeface="+mn-lt"/>
              <a:ea typeface="ＭＳ Ｐゴシック" charset="0"/>
            </a:endParaRPr>
          </a:p>
          <a:p>
            <a:pPr marL="85725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sl-SI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DC244"/>
                </a:solidFill>
                <a:effectLst/>
                <a:uLnTx/>
                <a:uFillTx/>
                <a:latin typeface="+mn-lt"/>
                <a:ea typeface="ＭＳ Ｐゴシック" charset="0"/>
              </a:rPr>
              <a:t>Relativno enostaven</a:t>
            </a:r>
            <a:r>
              <a:rPr lang="sl-SI" sz="2000" b="1" kern="0" dirty="0" smtClean="0">
                <a:solidFill>
                  <a:srgbClr val="7DC244"/>
                </a:solidFill>
                <a:latin typeface="+mn-lt"/>
                <a:ea typeface="ＭＳ Ｐゴシック" charset="0"/>
              </a:rPr>
              <a:t>, hiter in uspešen postopek</a:t>
            </a:r>
          </a:p>
          <a:p>
            <a:pPr marL="85725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sl-SI" sz="2000" b="1" i="0" u="none" strike="noStrike" kern="0" cap="none" spc="0" normalizeH="0" baseline="0" noProof="0" dirty="0" smtClean="0">
              <a:ln>
                <a:noFill/>
              </a:ln>
              <a:solidFill>
                <a:srgbClr val="7DC244"/>
              </a:solidFill>
              <a:effectLst/>
              <a:uLnTx/>
              <a:uFillTx/>
              <a:latin typeface="+mn-lt"/>
              <a:ea typeface="ＭＳ Ｐゴシック" charset="0"/>
            </a:endParaRPr>
          </a:p>
          <a:p>
            <a:pPr marL="400050" indent="-457200">
              <a:lnSpc>
                <a:spcPct val="100000"/>
              </a:lnSpc>
            </a:pPr>
            <a:r>
              <a:rPr lang="sl-SI" sz="2000" b="1" dirty="0" smtClean="0">
                <a:solidFill>
                  <a:srgbClr val="7DC244"/>
                </a:solidFill>
              </a:rPr>
              <a:t>5. Razmislite o sodni izterjavi / izvršbi na druga sredstva dolžnika</a:t>
            </a:r>
          </a:p>
          <a:p>
            <a:pPr marL="400050" indent="-457200">
              <a:lnSpc>
                <a:spcPct val="100000"/>
              </a:lnSpc>
              <a:buFont typeface="Arial" pitchFamily="34" charset="0"/>
              <a:buChar char="•"/>
            </a:pPr>
            <a:endParaRPr lang="sl-SI" sz="2000" b="1" dirty="0" smtClean="0">
              <a:solidFill>
                <a:srgbClr val="7DC244"/>
              </a:solidFill>
            </a:endParaRPr>
          </a:p>
          <a:p>
            <a:pPr marL="857250" lvl="1" indent="-457200">
              <a:lnSpc>
                <a:spcPct val="100000"/>
              </a:lnSpc>
              <a:buFont typeface="Arial" pitchFamily="34" charset="0"/>
              <a:buChar char="−"/>
            </a:pPr>
            <a:r>
              <a:rPr lang="sl-SI" sz="2000" b="1" dirty="0" smtClean="0">
                <a:solidFill>
                  <a:srgbClr val="7DC244"/>
                </a:solidFill>
              </a:rPr>
              <a:t>Bilanca stanja / podatek o premoženju</a:t>
            </a:r>
          </a:p>
          <a:p>
            <a:pPr marL="857250" lvl="1" indent="-457200">
              <a:lnSpc>
                <a:spcPct val="100000"/>
              </a:lnSpc>
              <a:buFont typeface="Arial" pitchFamily="34" charset="0"/>
              <a:buChar char="−"/>
            </a:pPr>
            <a:endParaRPr lang="sl-SI" sz="2000" b="1" dirty="0" smtClean="0">
              <a:solidFill>
                <a:srgbClr val="7DC244"/>
              </a:solidFill>
            </a:endParaRPr>
          </a:p>
          <a:p>
            <a:pPr marL="857250" lvl="1" indent="-457200">
              <a:lnSpc>
                <a:spcPct val="100000"/>
              </a:lnSpc>
              <a:buFont typeface="Arial" pitchFamily="34" charset="0"/>
              <a:buChar char="−"/>
            </a:pPr>
            <a:r>
              <a:rPr lang="sl-SI" sz="2000" b="1" dirty="0" smtClean="0">
                <a:solidFill>
                  <a:srgbClr val="7DC244"/>
                </a:solidFill>
              </a:rPr>
              <a:t>Poizvedba preko sodišča</a:t>
            </a:r>
          </a:p>
          <a:p>
            <a:pPr marL="857250" lvl="1" indent="-457200">
              <a:lnSpc>
                <a:spcPct val="100000"/>
              </a:lnSpc>
              <a:buFont typeface="Arial" pitchFamily="34" charset="0"/>
              <a:buChar char="−"/>
            </a:pPr>
            <a:endParaRPr lang="sl-SI" sz="2000" b="1" dirty="0" smtClean="0">
              <a:solidFill>
                <a:srgbClr val="7DC244"/>
              </a:solidFill>
            </a:endParaRPr>
          </a:p>
          <a:p>
            <a:pPr marL="857250" lvl="1" indent="-457200">
              <a:lnSpc>
                <a:spcPct val="100000"/>
              </a:lnSpc>
              <a:buFont typeface="Arial" pitchFamily="34" charset="0"/>
              <a:buChar char="−"/>
            </a:pPr>
            <a:r>
              <a:rPr lang="sl-SI" sz="2000" b="1" dirty="0" smtClean="0">
                <a:solidFill>
                  <a:srgbClr val="7DC244"/>
                </a:solidFill>
              </a:rPr>
              <a:t>Preko odvetnika do sklepa sodišča o izvršbi na premoženje</a:t>
            </a:r>
          </a:p>
          <a:p>
            <a:pPr marL="400050" indent="-457200">
              <a:lnSpc>
                <a:spcPct val="100000"/>
              </a:lnSpc>
              <a:buFont typeface="Arial" pitchFamily="34" charset="0"/>
              <a:buChar char="•"/>
            </a:pPr>
            <a:endParaRPr lang="sl-SI" sz="2000" b="1" dirty="0" smtClean="0">
              <a:solidFill>
                <a:srgbClr val="7DC244"/>
              </a:solidFill>
            </a:endParaRPr>
          </a:p>
          <a:p>
            <a:pPr marL="85725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sl-SI" sz="2000" b="1" i="0" u="none" strike="noStrike" kern="0" cap="none" spc="0" normalizeH="0" baseline="0" noProof="0" dirty="0" smtClean="0">
              <a:ln>
                <a:noFill/>
              </a:ln>
              <a:solidFill>
                <a:srgbClr val="7DC244"/>
              </a:solidFill>
              <a:effectLst/>
              <a:uLnTx/>
              <a:uFillTx/>
              <a:latin typeface="+mn-lt"/>
              <a:ea typeface="ＭＳ Ｐゴシック" charset="0"/>
            </a:endParaRPr>
          </a:p>
          <a:p>
            <a:pPr marL="85725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sl-SI" sz="1200" b="1" i="0" u="none" strike="noStrike" kern="0" cap="none" spc="0" normalizeH="0" baseline="0" noProof="0" dirty="0" smtClean="0">
              <a:ln>
                <a:noFill/>
              </a:ln>
              <a:solidFill>
                <a:srgbClr val="7DC244"/>
              </a:solidFill>
              <a:effectLst/>
              <a:uLnTx/>
              <a:uFillTx/>
              <a:latin typeface="+mn-lt"/>
              <a:ea typeface="ＭＳ Ｐゴシック" charset="0"/>
            </a:endParaRPr>
          </a:p>
          <a:p>
            <a:pPr marL="85725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sl-SI" sz="1200" b="1" i="0" u="none" strike="noStrike" kern="0" cap="none" spc="0" normalizeH="0" baseline="0" noProof="0" dirty="0" smtClean="0">
              <a:ln>
                <a:noFill/>
              </a:ln>
              <a:solidFill>
                <a:srgbClr val="7DC244"/>
              </a:solidFill>
              <a:effectLst/>
              <a:uLnTx/>
              <a:uFillTx/>
              <a:latin typeface="+mn-lt"/>
              <a:ea typeface="ＭＳ Ｐゴシック" charset="0"/>
            </a:endParaRPr>
          </a:p>
          <a:p>
            <a:pPr marL="85725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sl-SI" sz="1200" b="1" i="0" u="none" strike="noStrike" kern="0" cap="none" spc="0" normalizeH="0" baseline="0" noProof="0" dirty="0" smtClean="0">
              <a:ln>
                <a:noFill/>
              </a:ln>
              <a:solidFill>
                <a:srgbClr val="7DC244"/>
              </a:solidFill>
              <a:effectLst/>
              <a:uLnTx/>
              <a:uFillTx/>
              <a:latin typeface="+mn-lt"/>
              <a:ea typeface="ＭＳ Ｐゴシック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sl-SI" sz="2000" b="1" i="0" u="none" strike="noStrike" kern="0" cap="none" spc="0" normalizeH="0" baseline="0" noProof="0" dirty="0" smtClean="0">
              <a:ln>
                <a:noFill/>
              </a:ln>
              <a:solidFill>
                <a:srgbClr val="7DC244"/>
              </a:solidFill>
              <a:effectLst/>
              <a:uLnTx/>
              <a:uFillTx/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5229200"/>
            <a:ext cx="1120103" cy="139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5229200"/>
            <a:ext cx="2065862" cy="138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512" y="1196752"/>
            <a:ext cx="8784976" cy="496855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l-SI" sz="2000" b="1" dirty="0" smtClean="0">
              <a:solidFill>
                <a:srgbClr val="7DC244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None/>
            </a:pPr>
            <a:r>
              <a:rPr lang="sl-SI" sz="2000" b="1" dirty="0" smtClean="0">
                <a:solidFill>
                  <a:srgbClr val="7DC244"/>
                </a:solidFill>
              </a:rPr>
              <a:t>6. Razmislite o vložitvi kazenske ovadbe za sum poslovne goljufije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  <p:sp>
        <p:nvSpPr>
          <p:cNvPr id="410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159E92D-A703-47F2-99F4-F09E60CD0595}" type="slidenum">
              <a:rPr lang="de-AT" smtClean="0"/>
              <a:pPr/>
              <a:t>16</a:t>
            </a:fld>
            <a:endParaRPr lang="de-AT" smtClean="0"/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852936"/>
            <a:ext cx="3168352" cy="210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AutoShape 3" descr="Image result for sum poslovne goljufij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852936"/>
            <a:ext cx="5215227" cy="210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476672"/>
            <a:ext cx="9144000" cy="496855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l-SI" sz="2000" b="1" dirty="0" smtClean="0">
              <a:solidFill>
                <a:srgbClr val="7DC244"/>
              </a:solidFill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l-SI" sz="2000" b="1" dirty="0" smtClean="0">
              <a:solidFill>
                <a:srgbClr val="7DC244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None/>
            </a:pPr>
            <a:r>
              <a:rPr lang="sl-SI" sz="2000" b="1" dirty="0" smtClean="0">
                <a:solidFill>
                  <a:srgbClr val="7DC244"/>
                </a:solidFill>
              </a:rPr>
              <a:t>Ne pozabite na: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</a:pPr>
            <a:endParaRPr lang="sl-SI" sz="2000" b="1" dirty="0" smtClean="0">
              <a:solidFill>
                <a:srgbClr val="7DC244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r>
              <a:rPr lang="sl-SI" sz="2000" b="1" dirty="0" smtClean="0">
                <a:solidFill>
                  <a:srgbClr val="7DC244"/>
                </a:solidFill>
              </a:rPr>
              <a:t>Spremljanje morebitnih statusnih sprememb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endParaRPr lang="sl-SI" sz="2000" b="1" dirty="0" smtClean="0">
              <a:solidFill>
                <a:srgbClr val="7DC244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r>
              <a:rPr lang="sl-SI" sz="2000" b="1" dirty="0" smtClean="0">
                <a:solidFill>
                  <a:srgbClr val="7DC244"/>
                </a:solidFill>
              </a:rPr>
              <a:t>Pravočasna prijava terjatve v postopek prisilne poravnave ali stečaja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endParaRPr lang="sl-SI" sz="2000" b="1" dirty="0" smtClean="0">
              <a:solidFill>
                <a:srgbClr val="7DC244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r>
              <a:rPr lang="sl-SI" sz="2000" b="1" dirty="0" smtClean="0">
                <a:solidFill>
                  <a:srgbClr val="7DC244"/>
                </a:solidFill>
              </a:rPr>
              <a:t>Oblikovanje rezervacij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endParaRPr lang="sl-SI" sz="2000" b="1" dirty="0" smtClean="0">
              <a:solidFill>
                <a:srgbClr val="7DC244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r>
              <a:rPr lang="sl-SI" sz="2000" b="1" dirty="0" smtClean="0">
                <a:solidFill>
                  <a:srgbClr val="7DC244"/>
                </a:solidFill>
              </a:rPr>
              <a:t>Odpis terjatve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endParaRPr lang="sl-SI" sz="2000" b="1" dirty="0" smtClean="0">
              <a:solidFill>
                <a:srgbClr val="7DC244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r>
              <a:rPr lang="sl-SI" sz="2000" b="1" dirty="0" smtClean="0">
                <a:solidFill>
                  <a:srgbClr val="7DC244"/>
                </a:solidFill>
              </a:rPr>
              <a:t>Pozor! Davčni vidiki, računovodski standardi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  <p:sp>
        <p:nvSpPr>
          <p:cNvPr id="410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159E92D-A703-47F2-99F4-F09E60CD0595}" type="slidenum">
              <a:rPr lang="de-AT" smtClean="0"/>
              <a:pPr/>
              <a:t>17</a:t>
            </a:fld>
            <a:endParaRPr lang="de-AT" smtClean="0"/>
          </a:p>
        </p:txBody>
      </p:sp>
      <p:pic>
        <p:nvPicPr>
          <p:cNvPr id="41986" name="Picture 2" descr="http://www.izterjava.com/img/stecaj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221088"/>
            <a:ext cx="2089415" cy="1567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159E92D-A703-47F2-99F4-F09E60CD0595}" type="slidenum">
              <a:rPr lang="de-AT" smtClean="0"/>
              <a:pPr/>
              <a:t>18</a:t>
            </a:fld>
            <a:endParaRPr lang="de-AT" smtClean="0"/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628800"/>
            <a:ext cx="6762916" cy="366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 descr="http://www.progmbh.com/uploads/images/reference/logo-lineadirecta_projekti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5143500"/>
            <a:ext cx="238125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429000"/>
            <a:ext cx="7658819" cy="2867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159E92D-A703-47F2-99F4-F09E60CD0595}" type="slidenum">
              <a:rPr lang="de-AT" smtClean="0"/>
              <a:pPr/>
              <a:t>19</a:t>
            </a:fld>
            <a:endParaRPr lang="de-AT" smtClean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556792"/>
            <a:ext cx="472166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1520" y="1052736"/>
            <a:ext cx="8892480" cy="5472608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l-SI" sz="2400" b="1" dirty="0" smtClean="0">
                <a:solidFill>
                  <a:srgbClr val="FFC000"/>
                </a:solidFill>
              </a:rPr>
              <a:t>Kdaj lahko govorimo o  uspešno zaključeni prodaji?</a:t>
            </a:r>
            <a:endParaRPr lang="en-US" sz="2400" b="1" dirty="0" smtClean="0">
              <a:solidFill>
                <a:srgbClr val="FFC000"/>
              </a:solidFill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2400" b="1" dirty="0" smtClean="0"/>
          </a:p>
          <a:p>
            <a:pPr>
              <a:buNone/>
              <a:defRPr/>
            </a:pP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  <a:defRPr/>
            </a:pPr>
            <a:endParaRPr lang="sl-SI" sz="1600" dirty="0" smtClean="0">
              <a:ea typeface="ＭＳ Ｐゴシック" pitchFamily="34" charset="-128"/>
            </a:endParaRPr>
          </a:p>
        </p:txBody>
      </p:sp>
      <p:sp>
        <p:nvSpPr>
          <p:cNvPr id="410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159E92D-A703-47F2-99F4-F09E60CD0595}" type="slidenum">
              <a:rPr lang="de-AT" smtClean="0"/>
              <a:pPr/>
              <a:t>2</a:t>
            </a:fld>
            <a:endParaRPr lang="de-AT" dirty="0" smtClean="0"/>
          </a:p>
        </p:txBody>
      </p:sp>
      <p:pic>
        <p:nvPicPr>
          <p:cNvPr id="1029" name="Picture 5" descr="http://www.isalesman.com/wp-content/uploads/2014/01/salesre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2348880"/>
            <a:ext cx="2762250" cy="2857500"/>
          </a:xfrm>
          <a:prstGeom prst="rect">
            <a:avLst/>
          </a:prstGeom>
          <a:noFill/>
        </p:spPr>
      </p:pic>
      <p:pic>
        <p:nvPicPr>
          <p:cNvPr id="1033" name="Picture 9" descr="http://static1.squarespace.com/static/51c73284e4b062caf01310d9/t/51e84b72e4b0bd316a2d9ee6/1374178167077/Purchase+Agreement+SF.png?format=300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420888"/>
            <a:ext cx="3145532" cy="3145532"/>
          </a:xfrm>
          <a:prstGeom prst="rect">
            <a:avLst/>
          </a:prstGeom>
          <a:noFill/>
        </p:spPr>
      </p:pic>
      <p:pic>
        <p:nvPicPr>
          <p:cNvPr id="1037" name="Picture 13" descr="http://101blog.ru/wp-content/uploads/2013/09/Euro-money-300x2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0426" y="2708920"/>
            <a:ext cx="3183574" cy="281215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159E92D-A703-47F2-99F4-F09E60CD0595}" type="slidenum">
              <a:rPr lang="de-AT" smtClean="0"/>
              <a:pPr/>
              <a:t>20</a:t>
            </a:fld>
            <a:endParaRPr lang="de-AT" smtClean="0"/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124744"/>
            <a:ext cx="4536504" cy="24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" y="980728"/>
            <a:ext cx="91059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2757544"/>
            <a:ext cx="1800200" cy="410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11560" y="476673"/>
            <a:ext cx="7550150" cy="504056"/>
          </a:xfrm>
        </p:spPr>
        <p:txBody>
          <a:bodyPr/>
          <a:lstStyle/>
          <a:p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Najlepša hvala za vašo pozornost!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512" y="1196752"/>
            <a:ext cx="8784976" cy="496855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</p:txBody>
      </p:sp>
      <p:sp>
        <p:nvSpPr>
          <p:cNvPr id="410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159E92D-A703-47F2-99F4-F09E60CD0595}" type="slidenum">
              <a:rPr lang="de-AT" smtClean="0"/>
              <a:pPr/>
              <a:t>21</a:t>
            </a:fld>
            <a:endParaRPr lang="de-AT" smtClean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9144000" cy="565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550150" cy="504056"/>
          </a:xfrm>
        </p:spPr>
        <p:txBody>
          <a:bodyPr/>
          <a:lstStyle/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1520" y="1052736"/>
            <a:ext cx="8892480" cy="547260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2400" b="1" dirty="0" smtClean="0">
              <a:solidFill>
                <a:srgbClr val="7DC244"/>
              </a:solidFill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l-SI" sz="2400" b="1" dirty="0" smtClean="0">
                <a:solidFill>
                  <a:srgbClr val="7DC244"/>
                </a:solidFill>
              </a:rPr>
              <a:t>Verjamemo, da se prodajni proces uspešno zaključi, ko za prodano blago ali storitev prejmemo dogovorjeno plačilo!</a:t>
            </a:r>
            <a:endParaRPr lang="sl-SI" sz="1600" dirty="0" smtClean="0">
              <a:ea typeface="ＭＳ Ｐゴシック" pitchFamily="34" charset="-128"/>
            </a:endParaRPr>
          </a:p>
        </p:txBody>
      </p:sp>
      <p:sp>
        <p:nvSpPr>
          <p:cNvPr id="410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159E92D-A703-47F2-99F4-F09E60CD0595}" type="slidenum">
              <a:rPr lang="de-AT" smtClean="0"/>
              <a:pPr/>
              <a:t>3</a:t>
            </a:fld>
            <a:endParaRPr lang="de-AT" dirty="0" smtClean="0"/>
          </a:p>
        </p:txBody>
      </p:sp>
      <p:pic>
        <p:nvPicPr>
          <p:cNvPr id="3074" name="Picture 2" descr="Upravljanje s terjatvami naj vam bo v veselje!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996952"/>
            <a:ext cx="4193386" cy="2403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550150" cy="504056"/>
          </a:xfrm>
        </p:spPr>
        <p:txBody>
          <a:bodyPr/>
          <a:lstStyle/>
          <a:p>
            <a:r>
              <a:rPr lang="sl-SI" sz="2400" dirty="0" smtClean="0"/>
              <a:t>Plačilna nedisciplina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1520" y="1052736"/>
            <a:ext cx="8892480" cy="547260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l-SI" sz="2400" b="1" dirty="0" smtClean="0"/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2400" b="1" dirty="0" smtClean="0"/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sl-SI" sz="2400" b="1" dirty="0" smtClean="0">
              <a:solidFill>
                <a:srgbClr val="92D050"/>
              </a:solidFill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sl-SI" sz="2400" b="1" dirty="0" smtClean="0">
              <a:solidFill>
                <a:srgbClr val="92D050"/>
              </a:solidFill>
            </a:endParaRPr>
          </a:p>
        </p:txBody>
      </p:sp>
      <p:sp>
        <p:nvSpPr>
          <p:cNvPr id="410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159E92D-A703-47F2-99F4-F09E60CD0595}" type="slidenum">
              <a:rPr lang="de-AT" smtClean="0"/>
              <a:pPr/>
              <a:t>4</a:t>
            </a:fld>
            <a:endParaRPr lang="de-AT" dirty="0" smtClean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12776"/>
            <a:ext cx="722945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861048"/>
            <a:ext cx="2304256" cy="2759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550150" cy="504056"/>
          </a:xfrm>
        </p:spPr>
        <p:txBody>
          <a:bodyPr/>
          <a:lstStyle/>
          <a:p>
            <a:r>
              <a:rPr lang="sl-SI" sz="2400" dirty="0" smtClean="0"/>
              <a:t>Vplivi plačilne nediscipline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1560" y="1196752"/>
            <a:ext cx="8532440" cy="532859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l-SI" sz="2400" b="1" dirty="0" smtClean="0"/>
          </a:p>
          <a:p>
            <a:pPr marL="0" indent="0">
              <a:lnSpc>
                <a:spcPct val="100000"/>
              </a:lnSpc>
              <a:spcBef>
                <a:spcPct val="0"/>
              </a:spcBef>
            </a:pPr>
            <a:r>
              <a:rPr lang="sl-SI" sz="2400" b="1" dirty="0" smtClean="0">
                <a:solidFill>
                  <a:srgbClr val="92D050"/>
                </a:solidFill>
              </a:rPr>
              <a:t> Oteženo poslovanje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</a:pPr>
            <a:endParaRPr lang="sl-SI" sz="2400" b="1" dirty="0" smtClean="0">
              <a:solidFill>
                <a:srgbClr val="92D050"/>
              </a:solidFill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</a:pPr>
            <a:r>
              <a:rPr lang="sl-SI" sz="2400" b="1" dirty="0" smtClean="0">
                <a:solidFill>
                  <a:srgbClr val="92D050"/>
                </a:solidFill>
              </a:rPr>
              <a:t> Povečana zadolžitev in višji stroški financiranja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sl-SI" sz="2400" b="1" dirty="0" smtClean="0">
                <a:solidFill>
                  <a:srgbClr val="92D050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</a:pPr>
            <a:r>
              <a:rPr lang="sl-SI" sz="2400" b="1" dirty="0" smtClean="0">
                <a:solidFill>
                  <a:srgbClr val="92D050"/>
                </a:solidFill>
              </a:rPr>
              <a:t> Psihološke obremenitve, stres,…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</a:pPr>
            <a:endParaRPr lang="sl-SI" sz="2400" b="1" dirty="0" smtClean="0">
              <a:solidFill>
                <a:srgbClr val="92D050"/>
              </a:solidFill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</a:pPr>
            <a:r>
              <a:rPr lang="sl-SI" sz="2400" b="1" dirty="0" smtClean="0">
                <a:solidFill>
                  <a:srgbClr val="92D050"/>
                </a:solidFill>
              </a:rPr>
              <a:t> Poslabšani odnosi (doma &amp; v podjetju)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</a:pPr>
            <a:endParaRPr lang="sl-SI" sz="2400" b="1" dirty="0" smtClean="0">
              <a:solidFill>
                <a:srgbClr val="92D050"/>
              </a:solidFill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</a:pPr>
            <a:r>
              <a:rPr lang="sl-SI" sz="2400" b="1" dirty="0" smtClean="0">
                <a:solidFill>
                  <a:srgbClr val="92D050"/>
                </a:solidFill>
              </a:rPr>
              <a:t> Nelikvidnost, insolventnost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</a:pPr>
            <a:endParaRPr lang="sl-SI" sz="2400" b="1" dirty="0" smtClean="0">
              <a:solidFill>
                <a:srgbClr val="92D050"/>
              </a:solidFill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</a:pPr>
            <a:r>
              <a:rPr lang="sl-SI" sz="2400" b="1" dirty="0" smtClean="0">
                <a:solidFill>
                  <a:srgbClr val="92D050"/>
                </a:solidFill>
              </a:rPr>
              <a:t> Stečaj</a:t>
            </a:r>
            <a:endParaRPr lang="en-US" sz="1600" dirty="0" smtClean="0">
              <a:ea typeface="ＭＳ Ｐゴシック" pitchFamily="34" charset="-128"/>
            </a:endParaRPr>
          </a:p>
        </p:txBody>
      </p:sp>
      <p:sp>
        <p:nvSpPr>
          <p:cNvPr id="410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159E92D-A703-47F2-99F4-F09E60CD0595}" type="slidenum">
              <a:rPr lang="de-AT" smtClean="0"/>
              <a:pPr/>
              <a:t>5</a:t>
            </a:fld>
            <a:endParaRPr lang="de-AT" dirty="0" smtClean="0"/>
          </a:p>
        </p:txBody>
      </p:sp>
      <p:pic>
        <p:nvPicPr>
          <p:cNvPr id="6" name="Picture 3" descr="http://www.mladina.si/media/www/slike/dnevne/2013/11/__610/gosp-t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437112"/>
            <a:ext cx="3202555" cy="2100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11560" y="476673"/>
            <a:ext cx="7550150" cy="504056"/>
          </a:xfrm>
        </p:spPr>
        <p:txBody>
          <a:bodyPr/>
          <a:lstStyle/>
          <a:p>
            <a:r>
              <a:rPr lang="sl-SI" sz="2400" dirty="0" smtClean="0"/>
              <a:t>Kaj lahko naredimo!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1520" y="1052736"/>
            <a:ext cx="8568952" cy="511256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l-SI" sz="1400" b="1" dirty="0" smtClean="0">
              <a:solidFill>
                <a:srgbClr val="7DC244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l-SI" sz="2400" b="1" dirty="0" smtClean="0">
              <a:solidFill>
                <a:srgbClr val="7DC244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l-SI" sz="2200" b="1" dirty="0" smtClean="0">
                <a:solidFill>
                  <a:srgbClr val="7DC244"/>
                </a:solidFill>
              </a:rPr>
              <a:t>Nihče ne bo poskrbel za nas, če ne bomo zase poskrbeli sami. 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l-SI" sz="2400" b="1" dirty="0" smtClean="0">
              <a:solidFill>
                <a:srgbClr val="7DC244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l-SI" sz="2400" b="1" dirty="0" smtClean="0">
                <a:solidFill>
                  <a:srgbClr val="7DC244"/>
                </a:solidFill>
              </a:rPr>
              <a:t>Vzemimo usodo v svoje roke!</a:t>
            </a:r>
            <a:endParaRPr lang="en-US" sz="2400" b="1" dirty="0" smtClean="0">
              <a:solidFill>
                <a:srgbClr val="7DC244"/>
              </a:solidFill>
            </a:endParaRPr>
          </a:p>
        </p:txBody>
      </p:sp>
      <p:sp>
        <p:nvSpPr>
          <p:cNvPr id="410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159E92D-A703-47F2-99F4-F09E60CD0595}" type="slidenum">
              <a:rPr lang="de-AT" smtClean="0"/>
              <a:pPr/>
              <a:t>6</a:t>
            </a:fld>
            <a:endParaRPr lang="de-AT" smtClean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299" y="3501008"/>
            <a:ext cx="392270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501008"/>
            <a:ext cx="329865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9144000" cy="498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259632" y="2492896"/>
            <a:ext cx="5256584" cy="504056"/>
          </a:xfrm>
        </p:spPr>
        <p:txBody>
          <a:bodyPr/>
          <a:lstStyle/>
          <a:p>
            <a:r>
              <a:rPr lang="sl-SI" sz="3200" dirty="0" smtClean="0">
                <a:solidFill>
                  <a:schemeClr val="bg1"/>
                </a:solidFill>
              </a:rPr>
              <a:t>Preventivne možnosti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410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159E92D-A703-47F2-99F4-F09E60CD0595}" type="slidenum">
              <a:rPr lang="de-AT" smtClean="0"/>
              <a:pPr/>
              <a:t>7</a:t>
            </a:fld>
            <a:endParaRPr lang="de-A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052736"/>
            <a:ext cx="9144000" cy="511256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l-SI" sz="2000" b="1" dirty="0" smtClean="0">
              <a:solidFill>
                <a:srgbClr val="7DC244"/>
              </a:solidFill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l-SI" sz="2000" b="1" dirty="0" smtClean="0">
              <a:solidFill>
                <a:srgbClr val="7DC244"/>
              </a:solidFill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l-SI" sz="2000" b="1" dirty="0" smtClean="0">
              <a:solidFill>
                <a:srgbClr val="7DC244"/>
              </a:solidFill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l-SI" sz="2000" b="1" dirty="0" smtClean="0">
              <a:solidFill>
                <a:srgbClr val="7DC244"/>
              </a:solidFill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2000" b="1" dirty="0" smtClean="0">
              <a:solidFill>
                <a:srgbClr val="7DC244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endParaRPr lang="sl-SI" sz="2000" b="1" dirty="0" smtClean="0">
              <a:solidFill>
                <a:srgbClr val="7DC244"/>
              </a:solidFill>
            </a:endParaRPr>
          </a:p>
        </p:txBody>
      </p:sp>
      <p:sp>
        <p:nvSpPr>
          <p:cNvPr id="410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159E92D-A703-47F2-99F4-F09E60CD0595}" type="slidenum">
              <a:rPr lang="de-AT" smtClean="0"/>
              <a:pPr/>
              <a:t>8</a:t>
            </a:fld>
            <a:endParaRPr lang="de-AT" smtClean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060848"/>
            <a:ext cx="6859656" cy="202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052736"/>
            <a:ext cx="9144000" cy="511256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l-SI" sz="2000" b="1" dirty="0" smtClean="0">
              <a:solidFill>
                <a:srgbClr val="7DC244"/>
              </a:solidFill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l-SI" sz="2000" b="1" dirty="0" smtClean="0">
              <a:solidFill>
                <a:srgbClr val="7DC244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endParaRPr lang="sl-SI" sz="2000" b="1" dirty="0" smtClean="0">
              <a:solidFill>
                <a:srgbClr val="7DC244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r>
              <a:rPr lang="sl-SI" sz="2000" b="1" dirty="0" smtClean="0">
                <a:solidFill>
                  <a:srgbClr val="7DC244"/>
                </a:solidFill>
              </a:rPr>
              <a:t>Cenovna politika naj stimulira stranke k predplačilu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endParaRPr lang="sl-SI" sz="2000" b="1" dirty="0" smtClean="0">
              <a:solidFill>
                <a:srgbClr val="7DC244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r>
              <a:rPr lang="sl-SI" sz="2000" b="1" dirty="0" err="1" smtClean="0">
                <a:solidFill>
                  <a:srgbClr val="7DC244"/>
                </a:solidFill>
              </a:rPr>
              <a:t>Preverba</a:t>
            </a:r>
            <a:r>
              <a:rPr lang="sl-SI" sz="2000" b="1" dirty="0" smtClean="0">
                <a:solidFill>
                  <a:srgbClr val="7DC244"/>
                </a:solidFill>
              </a:rPr>
              <a:t> bonitete svojega (</a:t>
            </a:r>
            <a:r>
              <a:rPr lang="sl-SI" sz="2000" b="1" dirty="0" err="1" smtClean="0">
                <a:solidFill>
                  <a:srgbClr val="7DC244"/>
                </a:solidFill>
              </a:rPr>
              <a:t>pos</a:t>
            </a:r>
            <a:r>
              <a:rPr lang="en-US" sz="2000" b="1" dirty="0" smtClean="0">
                <a:solidFill>
                  <a:srgbClr val="7DC244"/>
                </a:solidFill>
              </a:rPr>
              <a:t>I</a:t>
            </a:r>
            <a:r>
              <a:rPr lang="sl-SI" sz="2000" b="1" dirty="0" err="1" smtClean="0">
                <a:solidFill>
                  <a:srgbClr val="7DC244"/>
                </a:solidFill>
              </a:rPr>
              <a:t>ovnega</a:t>
            </a:r>
            <a:r>
              <a:rPr lang="sl-SI" sz="2000" b="1" dirty="0" smtClean="0">
                <a:solidFill>
                  <a:srgbClr val="7DC244"/>
                </a:solidFill>
              </a:rPr>
              <a:t>) partnerja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endParaRPr lang="sl-SI" sz="2000" b="1" dirty="0" smtClean="0">
              <a:solidFill>
                <a:srgbClr val="7DC244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r>
              <a:rPr lang="sl-SI" sz="2000" b="1" dirty="0" smtClean="0">
                <a:solidFill>
                  <a:srgbClr val="7DC244"/>
                </a:solidFill>
              </a:rPr>
              <a:t>Razpršenost – ne stavite vse na enega konja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endParaRPr lang="sl-SI" sz="2000" b="1" dirty="0" smtClean="0">
              <a:solidFill>
                <a:srgbClr val="7DC244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r>
              <a:rPr lang="sl-SI" sz="2000" b="1" dirty="0" smtClean="0">
                <a:solidFill>
                  <a:srgbClr val="7DC244"/>
                </a:solidFill>
              </a:rPr>
              <a:t>Skladno z možnostmi zavarujte svoje terjatve</a:t>
            </a:r>
            <a:endParaRPr lang="en-US" sz="2400" b="1" dirty="0" smtClean="0">
              <a:solidFill>
                <a:srgbClr val="7DC244"/>
              </a:solidFill>
            </a:endParaRPr>
          </a:p>
        </p:txBody>
      </p:sp>
      <p:sp>
        <p:nvSpPr>
          <p:cNvPr id="410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159E92D-A703-47F2-99F4-F09E60CD0595}" type="slidenum">
              <a:rPr lang="de-AT" smtClean="0"/>
              <a:pPr/>
              <a:t>9</a:t>
            </a:fld>
            <a:endParaRPr lang="de-AT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988840"/>
            <a:ext cx="1440160" cy="216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ber_present_gedonizm1">
  <a:themeElements>
    <a:clrScheme name="sber_present_gedonizm1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95565</TotalTime>
  <Words>369</Words>
  <Application>Microsoft Office PowerPoint</Application>
  <PresentationFormat>Diaprojekcija na zaslonu (4:3)</PresentationFormat>
  <Paragraphs>171</Paragraphs>
  <Slides>21</Slides>
  <Notes>21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21</vt:i4>
      </vt:variant>
    </vt:vector>
  </HeadingPairs>
  <TitlesOfParts>
    <vt:vector size="27" baseType="lpstr">
      <vt:lpstr>Arial Unicode MS</vt:lpstr>
      <vt:lpstr>ＭＳ Ｐゴシック</vt:lpstr>
      <vt:lpstr>Arial</vt:lpstr>
      <vt:lpstr>Century Gothic</vt:lpstr>
      <vt:lpstr>ヒラギノ角ゴ Pro W3</vt:lpstr>
      <vt:lpstr>sber_present_gedonizm1</vt:lpstr>
      <vt:lpstr>PowerPointova predstavitev</vt:lpstr>
      <vt:lpstr>PowerPointova predstavitev</vt:lpstr>
      <vt:lpstr>PowerPointova predstavitev</vt:lpstr>
      <vt:lpstr>Plačilna nedisciplina</vt:lpstr>
      <vt:lpstr>Vplivi plačilne nediscipline</vt:lpstr>
      <vt:lpstr>Kaj lahko naredimo!</vt:lpstr>
      <vt:lpstr>Preventivne možnosti</vt:lpstr>
      <vt:lpstr>PowerPointova predstavitev</vt:lpstr>
      <vt:lpstr>PowerPointova predstavitev</vt:lpstr>
      <vt:lpstr>Kurativa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Najlepša hvala za vašo pozornost!</vt:lpstr>
    </vt:vector>
  </TitlesOfParts>
  <Company>Test Tester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ДОКЛАДА  ИЛИ ПРЕЗЕНТАЦИИ</dc:title>
  <dc:creator>Test Tester</dc:creator>
  <cp:lastModifiedBy>Lidija Flajs</cp:lastModifiedBy>
  <cp:revision>2740</cp:revision>
  <cp:lastPrinted>2009-12-23T12:21:54Z</cp:lastPrinted>
  <dcterms:created xsi:type="dcterms:W3CDTF">2009-12-17T07:12:41Z</dcterms:created>
  <dcterms:modified xsi:type="dcterms:W3CDTF">2016-04-04T07:00:43Z</dcterms:modified>
</cp:coreProperties>
</file>